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70" r:id="rId4"/>
    <p:sldId id="264" r:id="rId5"/>
    <p:sldId id="274" r:id="rId6"/>
    <p:sldId id="279" r:id="rId7"/>
    <p:sldId id="275" r:id="rId8"/>
    <p:sldId id="281" r:id="rId9"/>
    <p:sldId id="278" r:id="rId10"/>
    <p:sldId id="277" r:id="rId11"/>
    <p:sldId id="280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206" autoAdjust="0"/>
  </p:normalViewPr>
  <p:slideViewPr>
    <p:cSldViewPr snapToGrid="0">
      <p:cViewPr varScale="1">
        <p:scale>
          <a:sx n="96" d="100"/>
          <a:sy n="96" d="100"/>
        </p:scale>
        <p:origin x="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BF867-A581-404A-ACD5-8CB0D81E5FD2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01F921-B90D-4146-BA4A-CA0A3114A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580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4BFE9-3D25-402F-915C-37F8BB18A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75EC1-6187-48D3-B15D-C6AC0C5DA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F1DC2-3554-403D-8DC6-76FC2FB98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DD5-B0D6-4F6A-82D7-83B860F5AB7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94F31-5263-4CE4-96E0-6674E49E7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E0A27-EB6B-4B79-8E1E-2A7C5C728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F811-E1F0-4CF7-97FC-D112ED3AF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53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1F8930-893E-4D85-AC35-678D72A1D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4F1789-A024-4737-86B0-67932A5F7F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01D74-73B9-4554-B48D-3A84DFC7F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DD5-B0D6-4F6A-82D7-83B860F5AB7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B49B38-16AB-4E6D-AB55-605E6743B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870E-68C6-4780-9B91-3110F624D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F811-E1F0-4CF7-97FC-D112ED3AF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3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499B1B-EC88-4A75-866C-B8D1A92AC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BC93ED-7B79-4568-AB65-2A63366D8C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8A27B-7C86-4DF4-B054-0D4DCFC88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DD5-B0D6-4F6A-82D7-83B860F5AB7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1F379-8239-4447-9A1E-FFD35F1DD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B1E49-42D3-49D8-B0D8-5AAC84FE3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F811-E1F0-4CF7-97FC-D112ED3AF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198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942F8-7FE0-4F5E-88C8-E1C3C82E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01B5E-03AD-45F9-9216-458644D890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87ECB-87EC-4EDB-B8E9-20A41E1E1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DD5-B0D6-4F6A-82D7-83B860F5AB7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748BE-C16F-4C40-93D7-AE93B0A60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3B89E-7F55-4BA1-BA7A-8FB0DE126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F811-E1F0-4CF7-97FC-D112ED3AF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79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EB421-109C-44C7-B592-59E2B6FBC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AF7C0D-66E3-488A-B77C-54D0564CD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24B4D9-4DF4-44A3-981D-4156A941E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DD5-B0D6-4F6A-82D7-83B860F5AB7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50565A-117F-47CF-8214-46BD4C553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ABFB1D-F6AE-4C8E-AD66-CDDDEED6D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F811-E1F0-4CF7-97FC-D112ED3AF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763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1BD86-049E-448A-BBE3-08C777441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B9602-32EC-48F2-A772-E493D3E43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3B51AF-7319-48D5-B47A-678DFFF3C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523F37-0B12-47F8-A43E-48A5ABFB2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DD5-B0D6-4F6A-82D7-83B860F5AB7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5E4A72-3BCE-45B2-933E-4A5EC7162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D0607E-44E0-4725-8438-C86EB31E9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F811-E1F0-4CF7-97FC-D112ED3AF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80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4ECC9-879A-4D67-BA1B-315711946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12F2D7-C21E-4346-83EB-4068DFC62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6240B9-415F-46E4-90BC-320CDFB3E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31E438-B4F2-4697-BD99-3E8F634E3F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162205-A800-4802-8B85-FD70686CC7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3404F2-E14B-422D-B029-C675FB3B1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DD5-B0D6-4F6A-82D7-83B860F5AB7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0D4C72-6B9D-4FC6-A7C6-C80044345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779F71-4509-4579-AF95-8FE0D2E4A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F811-E1F0-4CF7-97FC-D112ED3AF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80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A4EDD-572D-4D70-A47A-D3FAD0757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E4EB92-EA7D-4984-9E54-D5AC44674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DD5-B0D6-4F6A-82D7-83B860F5AB7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9BE1C1-3F9E-4C2E-AD35-5AF68E6F8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C5BE43-7AB7-460B-86D9-6BA1B6BB4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F811-E1F0-4CF7-97FC-D112ED3AF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48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B8937A-6AB3-4F8E-B331-9ED9849A8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DD5-B0D6-4F6A-82D7-83B860F5AB7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0F85BF-0CB5-453D-9AD1-9E6D2F3F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A2DBB-1ABE-4AA0-A2A1-F8DA91C10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F811-E1F0-4CF7-97FC-D112ED3AF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78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20AE4-BA91-4466-AF10-77C02EB56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E3DD4-F5CF-4653-B9E7-15F49BA96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05ECC-4A7C-4C0E-9CB0-6DF0850F24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0DEDBF-8755-44AB-B061-8DBEE48F4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DD5-B0D6-4F6A-82D7-83B860F5AB7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0A94B7-223F-420C-88AF-33B6664D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B52EC6-13A8-4BCD-8ECC-70964716D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F811-E1F0-4CF7-97FC-D112ED3AF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358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6EC5E-2B3A-4F38-920E-1C2304558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659CED-45F9-41B0-B413-7AF8A6AE31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68AC33-FC45-4C8F-8EFE-6768209DD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F34B2-464D-486F-A59B-9FC7E0DFE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40DD5-B0D6-4F6A-82D7-83B860F5AB7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CB3CE-7662-4CB1-8222-09646E064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C0C5E-B3B2-48D4-9C83-4710B2C02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BF811-E1F0-4CF7-97FC-D112ED3AF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05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E0FEFC-D7CD-4F84-BD99-C6C5CA850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5273D-886B-4153-837C-BC001DC5F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B59AA-0BEF-4339-ACBD-1055015ED3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40DD5-B0D6-4F6A-82D7-83B860F5AB7F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FD34E-3AA2-445D-AA7D-56EEF2CF1D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BDF94E-B2B4-43E8-AFD4-C99D00455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BF811-E1F0-4CF7-97FC-D112ED3AF5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64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F1B47-D9FF-4DAE-AE25-65FC7EFB4C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COVID-19 SITUATION IN SECONDARY SCHOOLS AS OF </a:t>
            </a:r>
            <a:r>
              <a:rPr lang="en-GB" dirty="0" smtClean="0"/>
              <a:t>26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/>
              <a:t>JANUARY,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67E6A5-57CE-453B-9B65-DCF94989FA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PRESENTED BY </a:t>
            </a:r>
            <a:r>
              <a:rPr lang="en-GB" smtClean="0"/>
              <a:t>MoE</a:t>
            </a:r>
            <a:r>
              <a:rPr lang="en-GB" smtClean="0"/>
              <a:t> </a:t>
            </a:r>
            <a:endParaRPr lang="en-GB" dirty="0"/>
          </a:p>
          <a:p>
            <a:r>
              <a:rPr lang="en-GB" dirty="0"/>
              <a:t>AT </a:t>
            </a:r>
          </a:p>
          <a:p>
            <a:r>
              <a:rPr lang="en-GB" dirty="0" smtClean="0"/>
              <a:t>EDUCATION CLUSTER MEETING </a:t>
            </a:r>
            <a:endParaRPr lang="en-GB" dirty="0"/>
          </a:p>
          <a:p>
            <a:r>
              <a:rPr lang="en-GB" dirty="0"/>
              <a:t>ON </a:t>
            </a:r>
            <a:r>
              <a:rPr lang="en-GB" dirty="0" smtClean="0"/>
              <a:t>28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/>
              <a:t>JANUARY, 2021</a:t>
            </a:r>
          </a:p>
        </p:txBody>
      </p:sp>
    </p:spTree>
    <p:extLst>
      <p:ext uri="{BB962C8B-B14F-4D97-AF65-F5344CB8AC3E}">
        <p14:creationId xmlns:p14="http://schemas.microsoft.com/office/powerpoint/2010/main" val="3806513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MSCE CANDIDATES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Administration of MSCE ends on Friday the 29</a:t>
            </a:r>
            <a:r>
              <a:rPr lang="en-US" baseline="30000" dirty="0" smtClean="0"/>
              <a:t>th</a:t>
            </a:r>
            <a:r>
              <a:rPr lang="en-US" dirty="0" smtClean="0"/>
              <a:t> January, 2020</a:t>
            </a:r>
          </a:p>
          <a:p>
            <a:r>
              <a:rPr lang="en-US" dirty="0" smtClean="0"/>
              <a:t>There are 10,352 candidates who are boarders</a:t>
            </a:r>
          </a:p>
          <a:p>
            <a:r>
              <a:rPr lang="en-US" dirty="0" smtClean="0"/>
              <a:t>Some of these candidates were screened </a:t>
            </a:r>
            <a:r>
              <a:rPr lang="en-US" dirty="0"/>
              <a:t>a</a:t>
            </a:r>
            <a:r>
              <a:rPr lang="en-US" dirty="0" smtClean="0"/>
              <a:t>nd tested how ever there was no monitoring by health personnel to track their progress in readiness for discharge after examinations</a:t>
            </a:r>
          </a:p>
          <a:p>
            <a:r>
              <a:rPr lang="en-US" dirty="0" smtClean="0"/>
              <a:t>After exams this group ceases to be students hence difficult to control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MoH</a:t>
            </a:r>
            <a:r>
              <a:rPr lang="en-US" dirty="0" smtClean="0"/>
              <a:t> is </a:t>
            </a:r>
            <a:r>
              <a:rPr lang="en-US" dirty="0" err="1" smtClean="0"/>
              <a:t>mobilising</a:t>
            </a:r>
            <a:r>
              <a:rPr lang="en-US" dirty="0" smtClean="0"/>
              <a:t> to screen test and discharge these students into the community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455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school teachers gap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Available teachers 11,585</a:t>
            </a:r>
          </a:p>
          <a:p>
            <a:r>
              <a:rPr lang="en-US" dirty="0" smtClean="0"/>
              <a:t>Gap as per establishment 4,415</a:t>
            </a:r>
          </a:p>
          <a:p>
            <a:r>
              <a:rPr lang="en-US" dirty="0" smtClean="0"/>
              <a:t>Gap based on need on the ground 10,415</a:t>
            </a:r>
          </a:p>
          <a:p>
            <a:r>
              <a:rPr lang="en-US" dirty="0" smtClean="0"/>
              <a:t>Requirement to decongest schools 800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705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C7045-502F-400D-9914-EE0D7B6889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algn="ctr"/>
            <a:r>
              <a:rPr lang="en-GB" sz="4800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6BAC0-8595-4DF3-B8E5-724B24AD6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1548"/>
            <a:ext cx="10515600" cy="5095415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742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D1281-F85F-43D1-927C-A3B2D5679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COVID-19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SITUATION IN SCHOOLS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8579C-82BA-4D82-8F58-41BE179D2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ALL schools were closed on 18</a:t>
            </a:r>
            <a:r>
              <a:rPr lang="en-GB" baseline="30000" dirty="0" smtClean="0"/>
              <a:t>th</a:t>
            </a:r>
            <a:r>
              <a:rPr lang="en-GB" dirty="0" smtClean="0"/>
              <a:t> January, 2020</a:t>
            </a:r>
          </a:p>
          <a:p>
            <a:r>
              <a:rPr lang="en-GB" dirty="0" smtClean="0"/>
              <a:t>Boarding school learners were retained to  be assessed and tested</a:t>
            </a:r>
          </a:p>
          <a:p>
            <a:r>
              <a:rPr lang="en-GB" dirty="0" smtClean="0"/>
              <a:t> Preliminary testing results showed mass infection</a:t>
            </a:r>
            <a:endParaRPr lang="en-GB" dirty="0"/>
          </a:p>
          <a:p>
            <a:r>
              <a:rPr lang="en-GB" dirty="0" smtClean="0"/>
              <a:t>To cut school-community infection cycle a decision was taken to maintain all boarders in school</a:t>
            </a:r>
            <a:endParaRPr lang="en-GB" dirty="0"/>
          </a:p>
          <a:p>
            <a:r>
              <a:rPr lang="en-GB" dirty="0" smtClean="0"/>
              <a:t>Students </a:t>
            </a:r>
            <a:r>
              <a:rPr lang="en-GB" dirty="0"/>
              <a:t>are isolated as per health guidelines on </a:t>
            </a:r>
            <a:r>
              <a:rPr lang="en-GB" dirty="0" smtClean="0"/>
              <a:t>COVID-19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246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F06B1-0C58-4C51-9A28-68F119B6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710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prstClr val="black"/>
                </a:solidFill>
                <a:latin typeface="Calibri Light" panose="020F0302020204030204"/>
              </a:rPr>
              <a:t>SUMMARY OF STUDENTS STILL IN SCHOOLS WITH BOARDING FACILITIES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E8F5375-637E-4CC9-A50C-BEFD84C847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219466"/>
              </p:ext>
            </p:extLst>
          </p:nvPr>
        </p:nvGraphicFramePr>
        <p:xfrm>
          <a:off x="2705492" y="1791091"/>
          <a:ext cx="6730739" cy="41289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817">
                  <a:extLst>
                    <a:ext uri="{9D8B030D-6E8A-4147-A177-3AD203B41FA5}">
                      <a16:colId xmlns:a16="http://schemas.microsoft.com/office/drawing/2014/main" val="1089791294"/>
                    </a:ext>
                  </a:extLst>
                </a:gridCol>
                <a:gridCol w="2653088">
                  <a:extLst>
                    <a:ext uri="{9D8B030D-6E8A-4147-A177-3AD203B41FA5}">
                      <a16:colId xmlns:a16="http://schemas.microsoft.com/office/drawing/2014/main" val="1156464984"/>
                    </a:ext>
                  </a:extLst>
                </a:gridCol>
                <a:gridCol w="1074656">
                  <a:extLst>
                    <a:ext uri="{9D8B030D-6E8A-4147-A177-3AD203B41FA5}">
                      <a16:colId xmlns:a16="http://schemas.microsoft.com/office/drawing/2014/main" val="167891212"/>
                    </a:ext>
                  </a:extLst>
                </a:gridCol>
                <a:gridCol w="2102178">
                  <a:extLst>
                    <a:ext uri="{9D8B030D-6E8A-4147-A177-3AD203B41FA5}">
                      <a16:colId xmlns:a16="http://schemas.microsoft.com/office/drawing/2014/main" val="2963555437"/>
                    </a:ext>
                  </a:extLst>
                </a:gridCol>
              </a:tblGrid>
              <a:tr h="1451574">
                <a:tc>
                  <a:txBody>
                    <a:bodyPr/>
                    <a:lstStyle/>
                    <a:p>
                      <a:r>
                        <a:rPr lang="en-GB" dirty="0"/>
                        <a:t>DIVISION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ENROLMENT IN BOARDING SCHOOLS INCLUDING DAY/CDSS WITH BOARDING FACILITIES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RELEASED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STILL IN THE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702179"/>
                  </a:ext>
                </a:extLst>
              </a:tr>
              <a:tr h="364764">
                <a:tc>
                  <a:txBody>
                    <a:bodyPr/>
                    <a:lstStyle/>
                    <a:p>
                      <a:r>
                        <a:rPr lang="en-GB" dirty="0"/>
                        <a:t>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2465219"/>
                  </a:ext>
                </a:extLst>
              </a:tr>
              <a:tr h="364765">
                <a:tc>
                  <a:txBody>
                    <a:bodyPr/>
                    <a:lstStyle/>
                    <a:p>
                      <a:r>
                        <a:rPr lang="en-GB" dirty="0"/>
                        <a:t>SEED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81239677"/>
                  </a:ext>
                </a:extLst>
              </a:tr>
              <a:tr h="420882">
                <a:tc>
                  <a:txBody>
                    <a:bodyPr/>
                    <a:lstStyle/>
                    <a:p>
                      <a:r>
                        <a:rPr lang="en-GB" b="1" dirty="0"/>
                        <a:t>SWED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7358292"/>
                  </a:ext>
                </a:extLst>
              </a:tr>
              <a:tr h="362894">
                <a:tc>
                  <a:txBody>
                    <a:bodyPr/>
                    <a:lstStyle/>
                    <a:p>
                      <a:r>
                        <a:rPr lang="en-GB" dirty="0"/>
                        <a:t>CWED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54869541"/>
                  </a:ext>
                </a:extLst>
              </a:tr>
              <a:tr h="380360">
                <a:tc>
                  <a:txBody>
                    <a:bodyPr/>
                    <a:lstStyle/>
                    <a:p>
                      <a:r>
                        <a:rPr lang="en-GB" b="1" dirty="0"/>
                        <a:t>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83597314"/>
                  </a:ext>
                </a:extLst>
              </a:tr>
              <a:tr h="362894">
                <a:tc>
                  <a:txBody>
                    <a:bodyPr/>
                    <a:lstStyle/>
                    <a:p>
                      <a:r>
                        <a:rPr lang="en-GB" dirty="0"/>
                        <a:t>CEED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25004865"/>
                  </a:ext>
                </a:extLst>
              </a:tr>
              <a:tr h="401619">
                <a:tc>
                  <a:txBody>
                    <a:bodyPr/>
                    <a:lstStyle/>
                    <a:p>
                      <a:r>
                        <a:rPr lang="en-GB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24,058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35297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750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F06B1-0C58-4C51-9A28-68F119B61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710"/>
            <a:ext cx="10515600" cy="1325563"/>
          </a:xfrm>
        </p:spPr>
        <p:txBody>
          <a:bodyPr/>
          <a:lstStyle/>
          <a:p>
            <a:r>
              <a:rPr lang="en-GB" dirty="0">
                <a:solidFill>
                  <a:prstClr val="black"/>
                </a:solidFill>
                <a:latin typeface="Calibri Light" panose="020F0302020204030204"/>
              </a:rPr>
              <a:t>SUMMARY OF STUDENTS SAMPLED AND THEIR RESULTS PER DIVISION</a:t>
            </a:r>
            <a:endParaRPr lang="en-GB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E8F5375-637E-4CC9-A50C-BEFD84C847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1000682"/>
              </p:ext>
            </p:extLst>
          </p:nvPr>
        </p:nvGraphicFramePr>
        <p:xfrm>
          <a:off x="2998839" y="2086614"/>
          <a:ext cx="5937771" cy="4320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771">
                  <a:extLst>
                    <a:ext uri="{9D8B030D-6E8A-4147-A177-3AD203B41FA5}">
                      <a16:colId xmlns:a16="http://schemas.microsoft.com/office/drawing/2014/main" val="1089791294"/>
                    </a:ext>
                  </a:extLst>
                </a:gridCol>
                <a:gridCol w="1187778">
                  <a:extLst>
                    <a:ext uri="{9D8B030D-6E8A-4147-A177-3AD203B41FA5}">
                      <a16:colId xmlns:a16="http://schemas.microsoft.com/office/drawing/2014/main" val="13517799"/>
                    </a:ext>
                  </a:extLst>
                </a:gridCol>
                <a:gridCol w="1451727">
                  <a:extLst>
                    <a:ext uri="{9D8B030D-6E8A-4147-A177-3AD203B41FA5}">
                      <a16:colId xmlns:a16="http://schemas.microsoft.com/office/drawing/2014/main" val="743135962"/>
                    </a:ext>
                  </a:extLst>
                </a:gridCol>
                <a:gridCol w="1932495">
                  <a:extLst>
                    <a:ext uri="{9D8B030D-6E8A-4147-A177-3AD203B41FA5}">
                      <a16:colId xmlns:a16="http://schemas.microsoft.com/office/drawing/2014/main" val="3389361866"/>
                    </a:ext>
                  </a:extLst>
                </a:gridCol>
              </a:tblGrid>
              <a:tr h="1391877">
                <a:tc>
                  <a:txBody>
                    <a:bodyPr/>
                    <a:lstStyle/>
                    <a:p>
                      <a:r>
                        <a:rPr lang="en-GB" dirty="0"/>
                        <a:t>DIVISION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SAMPLED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POSITIVE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NEGATIVE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702179"/>
                  </a:ext>
                </a:extLst>
              </a:tr>
              <a:tr h="367645">
                <a:tc>
                  <a:txBody>
                    <a:bodyPr/>
                    <a:lstStyle/>
                    <a:p>
                      <a:r>
                        <a:rPr lang="en-GB" dirty="0"/>
                        <a:t>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02465219"/>
                  </a:ext>
                </a:extLst>
              </a:tr>
              <a:tr h="367646">
                <a:tc>
                  <a:txBody>
                    <a:bodyPr/>
                    <a:lstStyle/>
                    <a:p>
                      <a:r>
                        <a:rPr lang="en-GB" dirty="0"/>
                        <a:t>SEED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81239677"/>
                  </a:ext>
                </a:extLst>
              </a:tr>
              <a:tr h="424206">
                <a:tc>
                  <a:txBody>
                    <a:bodyPr/>
                    <a:lstStyle/>
                    <a:p>
                      <a:r>
                        <a:rPr lang="en-GB" b="1" dirty="0"/>
                        <a:t>SWED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7358292"/>
                  </a:ext>
                </a:extLst>
              </a:tr>
              <a:tr h="348792">
                <a:tc>
                  <a:txBody>
                    <a:bodyPr/>
                    <a:lstStyle/>
                    <a:p>
                      <a:r>
                        <a:rPr lang="en-GB" dirty="0"/>
                        <a:t>CWED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698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54869541"/>
                  </a:ext>
                </a:extLst>
              </a:tr>
              <a:tr h="383364">
                <a:tc>
                  <a:txBody>
                    <a:bodyPr/>
                    <a:lstStyle/>
                    <a:p>
                      <a:r>
                        <a:rPr lang="en-GB" b="1" dirty="0"/>
                        <a:t>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83597314"/>
                  </a:ext>
                </a:extLst>
              </a:tr>
              <a:tr h="259544">
                <a:tc>
                  <a:txBody>
                    <a:bodyPr/>
                    <a:lstStyle/>
                    <a:p>
                      <a:r>
                        <a:rPr lang="en-GB" dirty="0"/>
                        <a:t>CEED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25004865"/>
                  </a:ext>
                </a:extLst>
              </a:tr>
              <a:tr h="654214">
                <a:tc>
                  <a:txBody>
                    <a:bodyPr/>
                    <a:lstStyle/>
                    <a:p>
                      <a:r>
                        <a:rPr lang="en-GB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5,315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3,083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35297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409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BF191-F1C8-4D83-9291-BC7826B08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SUPPORT TO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49E665-306F-4600-B329-AD5C28E17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Psychosocial support </a:t>
            </a:r>
            <a:endParaRPr lang="en-GB" dirty="0"/>
          </a:p>
          <a:p>
            <a:r>
              <a:rPr lang="en-GB" dirty="0"/>
              <a:t>Nutritional support</a:t>
            </a:r>
          </a:p>
          <a:p>
            <a:r>
              <a:rPr lang="en-GB" dirty="0"/>
              <a:t>Additional shelter in terms of tents </a:t>
            </a:r>
          </a:p>
          <a:p>
            <a:r>
              <a:rPr lang="en-GB" dirty="0"/>
              <a:t>Providing sporting activities</a:t>
            </a:r>
          </a:p>
          <a:p>
            <a:r>
              <a:rPr lang="en-GB" dirty="0"/>
              <a:t>School related </a:t>
            </a:r>
            <a:r>
              <a:rPr lang="en-GB" dirty="0" smtClean="0"/>
              <a:t>support</a:t>
            </a:r>
          </a:p>
          <a:p>
            <a:r>
              <a:rPr lang="en-GB" dirty="0" smtClean="0"/>
              <a:t>Standard operating procedures for boarding schools developed and circulated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589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REQUIREMENTS IN BOARDING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Students in boarding schools were retained to cut school community transmission</a:t>
            </a:r>
          </a:p>
          <a:p>
            <a:r>
              <a:rPr lang="en-US" dirty="0" smtClean="0"/>
              <a:t>A total number in the boarding schools is 43, 869</a:t>
            </a:r>
          </a:p>
          <a:p>
            <a:r>
              <a:rPr lang="en-US" dirty="0" smtClean="0"/>
              <a:t> Boarding schools have registered large numbers of students who are positive.</a:t>
            </a:r>
          </a:p>
          <a:p>
            <a:r>
              <a:rPr lang="en-US" dirty="0" smtClean="0"/>
              <a:t>To manage the situation in boarding schools we need 1000 tents to be used for isolation of those positive , asymptomatic and those quarantined awaiting tests.</a:t>
            </a:r>
          </a:p>
          <a:p>
            <a:r>
              <a:rPr lang="en-US" dirty="0" smtClean="0"/>
              <a:t>Each of the 121 boarding schools requires at least 4 tents giving 484</a:t>
            </a:r>
          </a:p>
          <a:p>
            <a:r>
              <a:rPr lang="en-US" dirty="0" smtClean="0"/>
              <a:t>The other day schools require a tent for isolation   </a:t>
            </a:r>
          </a:p>
          <a:p>
            <a:r>
              <a:rPr lang="en-US" dirty="0" smtClean="0"/>
              <a:t>605 staff who support students in boarding schools need specialized PPEs just like health workers in isolation </a:t>
            </a:r>
            <a:r>
              <a:rPr lang="en-US" dirty="0" err="1" smtClean="0"/>
              <a:t>centres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staff also need training on how to handle COVID cases in the schools as they man the isolation </a:t>
            </a:r>
            <a:r>
              <a:rPr lang="en-US" dirty="0" err="1" smtClean="0"/>
              <a:t>centres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42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3F3E7-7252-4B36-8920-271172CB1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CHALLANGES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87506-C124-49E9-9772-AC1D07948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Some </a:t>
            </a:r>
            <a:r>
              <a:rPr lang="en-GB" dirty="0"/>
              <a:t>schools released continuing students without being </a:t>
            </a:r>
            <a:r>
              <a:rPr lang="en-GB" dirty="0" smtClean="0"/>
              <a:t>tested </a:t>
            </a:r>
          </a:p>
          <a:p>
            <a:r>
              <a:rPr lang="en-GB" dirty="0" smtClean="0"/>
              <a:t>In some cases students were released by health personnel after screening and testing</a:t>
            </a:r>
          </a:p>
          <a:p>
            <a:r>
              <a:rPr lang="en-GB" dirty="0" smtClean="0"/>
              <a:t>Parents </a:t>
            </a:r>
            <a:r>
              <a:rPr lang="en-GB" dirty="0"/>
              <a:t>and guardians not trusting schools to take care of their </a:t>
            </a:r>
            <a:r>
              <a:rPr lang="en-GB" dirty="0" smtClean="0"/>
              <a:t>wards hence pressuring for release of students</a:t>
            </a:r>
            <a:endParaRPr lang="en-GB" dirty="0"/>
          </a:p>
          <a:p>
            <a:r>
              <a:rPr lang="en-GB" dirty="0"/>
              <a:t>Delay in health officials in testing the </a:t>
            </a:r>
            <a:r>
              <a:rPr lang="en-GB" dirty="0" smtClean="0"/>
              <a:t>students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98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Challenges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Not enough nutritional support due to limited funding in boarding schools</a:t>
            </a:r>
          </a:p>
          <a:p>
            <a:r>
              <a:rPr lang="en-GB" dirty="0"/>
              <a:t>Lack of monitoring and support in the isolation hostels</a:t>
            </a:r>
          </a:p>
          <a:p>
            <a:r>
              <a:rPr lang="en-GB" dirty="0"/>
              <a:t>Lack of PPEs for the frontline teachers who interact with the students on daily basis</a:t>
            </a:r>
          </a:p>
          <a:p>
            <a:r>
              <a:rPr lang="en-GB" dirty="0"/>
              <a:t>Some teachers reluctant to provide academic support in fear of contracting the virus</a:t>
            </a:r>
          </a:p>
          <a:p>
            <a:r>
              <a:rPr lang="en-GB" dirty="0"/>
              <a:t>Lack of protocols for handling a symptomatic student</a:t>
            </a:r>
          </a:p>
        </p:txBody>
      </p:sp>
    </p:spTree>
    <p:extLst>
      <p:ext uri="{BB962C8B-B14F-4D97-AF65-F5344CB8AC3E}">
        <p14:creationId xmlns:p14="http://schemas.microsoft.com/office/powerpoint/2010/main" val="33239873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DATA OF MSCE CANDIDATES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>DIVISION	MSCE CANDIDATES</a:t>
            </a:r>
          </a:p>
          <a:p>
            <a:pPr marL="0" indent="0">
              <a:buNone/>
            </a:pPr>
            <a:r>
              <a:rPr lang="en-US" dirty="0"/>
              <a:t>NED	</a:t>
            </a:r>
            <a:r>
              <a:rPr lang="en-US" dirty="0" smtClean="0"/>
              <a:t>                 2804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CEED	</a:t>
            </a:r>
            <a:r>
              <a:rPr lang="en-US" dirty="0" smtClean="0"/>
              <a:t>                 1802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CWED	</a:t>
            </a:r>
            <a:r>
              <a:rPr lang="en-US" dirty="0" smtClean="0"/>
              <a:t>                 2155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SEED	</a:t>
            </a:r>
            <a:r>
              <a:rPr lang="en-US" dirty="0" smtClean="0"/>
              <a:t>                 1708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SHED	</a:t>
            </a:r>
            <a:r>
              <a:rPr lang="en-US" dirty="0" smtClean="0"/>
              <a:t>                   846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SWED	</a:t>
            </a:r>
            <a:r>
              <a:rPr lang="en-US" dirty="0" smtClean="0"/>
              <a:t>                 1037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TOTALS 	</a:t>
            </a:r>
            <a:r>
              <a:rPr lang="en-US" dirty="0" smtClean="0"/>
              <a:t>   10352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462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6589</TotalTime>
  <Words>535</Words>
  <Application>Microsoft Office PowerPoint</Application>
  <PresentationFormat>Widescreen</PresentationFormat>
  <Paragraphs>127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COVID-19 SITUATION IN SECONDARY SCHOOLS AS OF 26TH JANUARY, 2021</vt:lpstr>
      <vt:lpstr>COVID-19 SITUATION IN SCHOOLS</vt:lpstr>
      <vt:lpstr>SUMMARY OF STUDENTS STILL IN SCHOOLS WITH BOARDING FACILITIES</vt:lpstr>
      <vt:lpstr>SUMMARY OF STUDENTS SAMPLED AND THEIR RESULTS PER DIVISION</vt:lpstr>
      <vt:lpstr>SUPPORT TO SCHOOL</vt:lpstr>
      <vt:lpstr>REQUIREMENTS IN BOARDING SCHOOLS</vt:lpstr>
      <vt:lpstr>CHALLANGES</vt:lpstr>
      <vt:lpstr>Challenges</vt:lpstr>
      <vt:lpstr>SUMMARY DATA OF MSCE CANDIDATES</vt:lpstr>
      <vt:lpstr>MSCE CANDIDATES</vt:lpstr>
      <vt:lpstr>Secondary school teachers gap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COVID-19 SITUATION IN BOARDING SECONDARY SCHOOLS</dc:title>
  <dc:creator>THOCCO</dc:creator>
  <cp:lastModifiedBy>User</cp:lastModifiedBy>
  <cp:revision>69</cp:revision>
  <dcterms:created xsi:type="dcterms:W3CDTF">2021-01-23T06:36:32Z</dcterms:created>
  <dcterms:modified xsi:type="dcterms:W3CDTF">2021-01-28T10:31:31Z</dcterms:modified>
</cp:coreProperties>
</file>